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1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_rels/presentation.xml.rels" ContentType="application/vnd.openxmlformats-package.relationships+xml"/>
  <Override PartName="/ppt/media/image23.png" ContentType="image/png"/>
  <Override PartName="/ppt/media/image4.png" ContentType="image/png"/>
  <Override PartName="/ppt/media/image27.png" ContentType="image/png"/>
  <Override PartName="/ppt/media/image15.png" ContentType="image/png"/>
  <Override PartName="/ppt/media/image22.png" ContentType="image/png"/>
  <Override PartName="/ppt/media/image24.jpeg" ContentType="image/jpeg"/>
  <Override PartName="/ppt/media/image3.jpeg" ContentType="image/jpeg"/>
  <Override PartName="/ppt/media/image30.png" ContentType="image/png"/>
  <Override PartName="/ppt/media/image26.jpeg" ContentType="image/jpeg"/>
  <Override PartName="/ppt/media/image5.jpeg" ContentType="image/jpeg"/>
  <Override PartName="/ppt/media/image28.jpeg" ContentType="image/jpeg"/>
  <Override PartName="/ppt/media/image20.png" ContentType="image/png"/>
  <Override PartName="/ppt/media/image18.png" ContentType="image/png"/>
  <Override PartName="/ppt/media/image7.jpeg" ContentType="image/jpeg"/>
  <Override PartName="/ppt/media/image6.png" ContentType="image/png"/>
  <Override PartName="/ppt/media/image29.png" ContentType="image/png"/>
  <Override PartName="/ppt/media/image12.png" ContentType="image/png"/>
  <Override PartName="/ppt/media/image8.png" ContentType="image/png"/>
  <Override PartName="/ppt/media/image16.png" ContentType="image/png"/>
  <Override PartName="/ppt/media/hdphoto1.wdp" ContentType="image/vnd.ms-photo"/>
  <Override PartName="/ppt/media/image11.png" ContentType="image/png"/>
  <Override PartName="/ppt/media/image9.jpeg" ContentType="image/jpeg"/>
  <Override PartName="/ppt/media/image2.png" ContentType="image/png"/>
  <Override PartName="/ppt/media/image25.png" ContentType="image/png"/>
  <Override PartName="/ppt/media/image10.png" ContentType="image/png"/>
  <Override PartName="/ppt/media/image1.jpeg" ContentType="image/jpeg"/>
  <Override PartName="/ppt/media/image13.png" ContentType="image/png"/>
  <Override PartName="/ppt/media/image14.png" ContentType="image/png"/>
  <Override PartName="/ppt/media/image17.png" ContentType="image/png"/>
  <Override PartName="/ppt/media/image19.png" ContentType="image/png"/>
  <Override PartName="/ppt/media/image21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7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F85DF7B2-2EB3-45C1-ACD2-B12C993A9ED1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sldNum" idx="11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CF958EB-C2F2-4ADF-A5E7-D9BCAAE2C613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17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sldNum" idx="12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EBA21D4-8F62-46F4-B7A1-04097B10FEED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17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sldNum" idx="13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7B32DB8-328E-4470-B07B-430F120E8F22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17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sldNum" idx="14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6DFA1E8-F7BD-4D87-B1D7-55C2DAFD6451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17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sldNum" idx="15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C158E66-B208-4858-A358-DB197B2310E6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sldNum" idx="16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70795AE-872A-44A8-8162-D6437FF1F0B0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sldNum" idx="10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FDD024C-AC86-426C-94AD-858E1C8B8AFD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17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777320" y="802440"/>
            <a:ext cx="8636400" cy="254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777320" y="802440"/>
            <a:ext cx="8636400" cy="254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777320" y="802440"/>
            <a:ext cx="8636400" cy="254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777320" y="802440"/>
            <a:ext cx="8636400" cy="254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777320" y="802440"/>
            <a:ext cx="8636400" cy="254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777320" y="802440"/>
            <a:ext cx="8636400" cy="254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777320" y="802440"/>
            <a:ext cx="8636400" cy="254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1777320" y="802440"/>
            <a:ext cx="8636400" cy="117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777320" y="802440"/>
            <a:ext cx="8636400" cy="254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777320" y="802440"/>
            <a:ext cx="8636400" cy="254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777320" y="802440"/>
            <a:ext cx="8636400" cy="254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777320" y="802440"/>
            <a:ext cx="8636400" cy="254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777320" y="802440"/>
            <a:ext cx="8636400" cy="254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777320" y="802440"/>
            <a:ext cx="8636400" cy="254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777320" y="802440"/>
            <a:ext cx="8636400" cy="254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777320" y="802440"/>
            <a:ext cx="8636400" cy="254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1777320" y="802440"/>
            <a:ext cx="8636400" cy="254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777320" y="802440"/>
            <a:ext cx="8636400" cy="254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777320" y="802440"/>
            <a:ext cx="8636400" cy="254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777320" y="802440"/>
            <a:ext cx="8636400" cy="254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1777320" y="802440"/>
            <a:ext cx="8636400" cy="117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777320" y="802440"/>
            <a:ext cx="8636400" cy="254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777320" y="802440"/>
            <a:ext cx="8636400" cy="254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777320" y="802440"/>
            <a:ext cx="8636400" cy="254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1777320" y="802440"/>
            <a:ext cx="8636400" cy="254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777320" y="802440"/>
            <a:ext cx="8636400" cy="254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1777320" y="802440"/>
            <a:ext cx="8636400" cy="254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777320" y="802440"/>
            <a:ext cx="8636400" cy="254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777320" y="802440"/>
            <a:ext cx="8636400" cy="254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1777320" y="802440"/>
            <a:ext cx="8636400" cy="117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777320" y="802440"/>
            <a:ext cx="8636400" cy="254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777320" y="802440"/>
            <a:ext cx="8636400" cy="254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777320" y="802440"/>
            <a:ext cx="8636400" cy="254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jpe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jpe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>
            <a:alphaModFix amt="45000"/>
          </a:blip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7"/>
          <p:cNvSpPr/>
          <p:nvPr/>
        </p:nvSpPr>
        <p:spPr>
          <a:xfrm>
            <a:off x="0" y="2019600"/>
            <a:ext cx="12191400" cy="4105080"/>
          </a:xfrm>
          <a:prstGeom prst="rect">
            <a:avLst/>
          </a:prstGeom>
          <a:gradFill rotWithShape="0"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" name="Picture 6" descr="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0" t="0" r="0" b="-1560"/>
          <a:stretch/>
        </p:blipFill>
        <p:spPr>
          <a:xfrm>
            <a:off x="0" y="6126480"/>
            <a:ext cx="12191400" cy="742320"/>
          </a:xfrm>
          <a:prstGeom prst="rect">
            <a:avLst/>
          </a:prstGeom>
          <a:ln w="0">
            <a:noFill/>
          </a:ln>
        </p:spPr>
      </p:pic>
      <p:sp>
        <p:nvSpPr>
          <p:cNvPr id="2" name="Straight Connector 9"/>
          <p:cNvSpPr/>
          <p:nvPr/>
        </p:nvSpPr>
        <p:spPr>
          <a:xfrm>
            <a:off x="0" y="6128280"/>
            <a:ext cx="12191760" cy="36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Straight Connector 14"/>
          <p:cNvSpPr/>
          <p:nvPr/>
        </p:nvSpPr>
        <p:spPr>
          <a:xfrm>
            <a:off x="1777320" y="3528360"/>
            <a:ext cx="8637120" cy="360"/>
          </a:xfrm>
          <a:prstGeom prst="line">
            <a:avLst/>
          </a:prstGeom>
          <a:ln w="31750">
            <a:solidFill>
              <a:srgbClr val="b71e42"/>
            </a:solidFill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777320" y="802440"/>
            <a:ext cx="8636400" cy="254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ftr" idx="1"/>
          </p:nvPr>
        </p:nvSpPr>
        <p:spPr>
          <a:xfrm>
            <a:off x="1777320" y="6370560"/>
            <a:ext cx="4973040" cy="30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US" sz="1000" spc="-1" strike="noStrike">
                <a:solidFill>
                  <a:srgbClr val="ffffff"/>
                </a:solidFill>
                <a:latin typeface="Gill Sans MT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ffffff"/>
                </a:solidFill>
                <a:latin typeface="Gill Sans MT"/>
                <a:ea typeface="DejaVu Sans"/>
              </a:rPr>
              <a:t>&lt;footer&gt;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dt" idx="2"/>
          </p:nvPr>
        </p:nvSpPr>
        <p:spPr>
          <a:xfrm>
            <a:off x="6913800" y="6370560"/>
            <a:ext cx="3499920" cy="30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>
            <a:alphaModFix amt="45000"/>
          </a:blip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7"/>
          <p:cNvSpPr/>
          <p:nvPr/>
        </p:nvSpPr>
        <p:spPr>
          <a:xfrm>
            <a:off x="0" y="2019600"/>
            <a:ext cx="12191400" cy="4105080"/>
          </a:xfrm>
          <a:prstGeom prst="rect">
            <a:avLst/>
          </a:prstGeom>
          <a:gradFill rotWithShape="0"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Picture 6" descr="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0" t="0" r="0" b="-1560"/>
          <a:stretch/>
        </p:blipFill>
        <p:spPr>
          <a:xfrm>
            <a:off x="0" y="6126480"/>
            <a:ext cx="12191400" cy="742320"/>
          </a:xfrm>
          <a:prstGeom prst="rect">
            <a:avLst/>
          </a:prstGeom>
          <a:ln w="0">
            <a:noFill/>
          </a:ln>
        </p:spPr>
      </p:pic>
      <p:sp>
        <p:nvSpPr>
          <p:cNvPr id="46" name="Straight Connector 9"/>
          <p:cNvSpPr/>
          <p:nvPr/>
        </p:nvSpPr>
        <p:spPr>
          <a:xfrm>
            <a:off x="0" y="6128280"/>
            <a:ext cx="12191760" cy="36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Straight Connector 32"/>
          <p:cNvSpPr/>
          <p:nvPr/>
        </p:nvSpPr>
        <p:spPr>
          <a:xfrm>
            <a:off x="1292040" y="1486440"/>
            <a:ext cx="9607680" cy="360"/>
          </a:xfrm>
          <a:prstGeom prst="line">
            <a:avLst/>
          </a:prstGeom>
          <a:ln w="31750">
            <a:solidFill>
              <a:srgbClr val="b71e42"/>
            </a:solidFill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PlaceHolder 1"/>
          <p:cNvSpPr>
            <a:spLocks noGrp="1"/>
          </p:cNvSpPr>
          <p:nvPr>
            <p:ph type="ftr" idx="3"/>
          </p:nvPr>
        </p:nvSpPr>
        <p:spPr>
          <a:xfrm>
            <a:off x="1294200" y="6339600"/>
            <a:ext cx="5938200" cy="30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US" sz="1000" spc="-1" strike="noStrike">
                <a:solidFill>
                  <a:srgbClr val="ffffff"/>
                </a:solidFill>
                <a:latin typeface="Gill Sans MT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ffffff"/>
                </a:solidFill>
                <a:latin typeface="Gill Sans MT"/>
                <a:ea typeface="DejaVu Sans"/>
              </a:rPr>
              <a:t>&lt;footer&gt;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dt" idx="4"/>
          </p:nvPr>
        </p:nvSpPr>
        <p:spPr>
          <a:xfrm>
            <a:off x="7396920" y="6340680"/>
            <a:ext cx="3499920" cy="30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>
            <a:alphaModFix amt="45000"/>
          </a:blip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7"/>
          <p:cNvSpPr/>
          <p:nvPr/>
        </p:nvSpPr>
        <p:spPr>
          <a:xfrm>
            <a:off x="0" y="2019600"/>
            <a:ext cx="12191400" cy="4105080"/>
          </a:xfrm>
          <a:prstGeom prst="rect">
            <a:avLst/>
          </a:prstGeom>
          <a:gradFill rotWithShape="0"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9" name="Picture 6" descr="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0" t="0" r="0" b="-1560"/>
          <a:stretch/>
        </p:blipFill>
        <p:spPr>
          <a:xfrm>
            <a:off x="0" y="6126480"/>
            <a:ext cx="12191400" cy="742320"/>
          </a:xfrm>
          <a:prstGeom prst="rect">
            <a:avLst/>
          </a:prstGeom>
          <a:ln w="0">
            <a:noFill/>
          </a:ln>
        </p:spPr>
      </p:pic>
      <p:sp>
        <p:nvSpPr>
          <p:cNvPr id="90" name="Straight Connector 9"/>
          <p:cNvSpPr/>
          <p:nvPr/>
        </p:nvSpPr>
        <p:spPr>
          <a:xfrm>
            <a:off x="0" y="6128280"/>
            <a:ext cx="12191760" cy="36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Straight Connector 32"/>
          <p:cNvSpPr/>
          <p:nvPr/>
        </p:nvSpPr>
        <p:spPr>
          <a:xfrm>
            <a:off x="1292040" y="1486440"/>
            <a:ext cx="9607680" cy="360"/>
          </a:xfrm>
          <a:prstGeom prst="line">
            <a:avLst/>
          </a:prstGeom>
          <a:ln w="31750">
            <a:solidFill>
              <a:srgbClr val="b71e42"/>
            </a:solidFill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777320" y="802440"/>
            <a:ext cx="8636400" cy="254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to edit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forma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ftr" idx="5"/>
          </p:nvPr>
        </p:nvSpPr>
        <p:spPr>
          <a:xfrm>
            <a:off x="1294200" y="6339600"/>
            <a:ext cx="5938200" cy="30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US" sz="1000" spc="-1" strike="noStrike">
                <a:solidFill>
                  <a:srgbClr val="ffffff"/>
                </a:solidFill>
                <a:latin typeface="Gill Sans MT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ffffff"/>
                </a:solidFill>
                <a:latin typeface="Gill Sans MT"/>
                <a:ea typeface="DejaVu Sans"/>
              </a:rPr>
              <a:t>&lt;footer&gt;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dt" idx="6"/>
          </p:nvPr>
        </p:nvSpPr>
        <p:spPr>
          <a:xfrm>
            <a:off x="7396920" y="6340680"/>
            <a:ext cx="3499920" cy="30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2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2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27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45000"/>
          </a:blip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647000" y="228600"/>
            <a:ext cx="8636400" cy="320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5400" spc="-1" strike="noStrike" cap="all">
                <a:solidFill>
                  <a:srgbClr val="000000"/>
                </a:solidFill>
                <a:latin typeface="Gill Sans MT"/>
                <a:ea typeface="DejaVu Sans"/>
              </a:rPr>
              <a:t>Admission module</a:t>
            </a:r>
            <a:br>
              <a:rPr sz="5400"/>
            </a:br>
            <a:r>
              <a:rPr b="0" lang="en-US" sz="2400" spc="-1" strike="noStrike" cap="all">
                <a:solidFill>
                  <a:srgbClr val="000000"/>
                </a:solidFill>
                <a:latin typeface="Gill Sans MT"/>
                <a:ea typeface="DejaVu Sans"/>
              </a:rPr>
              <a:t>(online admission apply starting process)</a:t>
            </a:r>
            <a:br>
              <a:rPr sz="2400"/>
            </a:b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subTitle"/>
          </p:nvPr>
        </p:nvSpPr>
        <p:spPr>
          <a:xfrm>
            <a:off x="1777320" y="3575160"/>
            <a:ext cx="8636400" cy="9770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 cap="all">
                <a:solidFill>
                  <a:srgbClr val="000000"/>
                </a:solidFill>
                <a:latin typeface="Gill Sans MT"/>
                <a:ea typeface="Tahoma"/>
              </a:rPr>
              <a:t>Directorate of it university of malalkand</a:t>
            </a:r>
            <a:endParaRPr b="0" lang="en-US" sz="18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40" name="Picture 3" descr=""/>
          <p:cNvPicPr/>
          <p:nvPr/>
        </p:nvPicPr>
        <p:blipFill>
          <a:blip r:embed="rId2"/>
          <a:stretch/>
        </p:blipFill>
        <p:spPr>
          <a:xfrm>
            <a:off x="9059040" y="2346840"/>
            <a:ext cx="1355040" cy="1111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1" descr=""/>
          <p:cNvPicPr/>
          <p:nvPr/>
        </p:nvPicPr>
        <p:blipFill>
          <a:blip r:embed="rId1"/>
          <a:srcRect l="770" t="19557" r="52080" b="29517"/>
          <a:stretch/>
        </p:blipFill>
        <p:spPr>
          <a:xfrm>
            <a:off x="358920" y="752760"/>
            <a:ext cx="6311520" cy="4928040"/>
          </a:xfrm>
          <a:prstGeom prst="rect">
            <a:avLst/>
          </a:prstGeom>
          <a:ln w="0">
            <a:noFill/>
          </a:ln>
        </p:spPr>
      </p:pic>
      <p:pic>
        <p:nvPicPr>
          <p:cNvPr id="189" name="Picture 2" descr=""/>
          <p:cNvPicPr/>
          <p:nvPr/>
        </p:nvPicPr>
        <p:blipFill>
          <a:blip r:embed="rId2"/>
          <a:srcRect l="10876" t="56897" r="58911" b="14517"/>
          <a:stretch/>
        </p:blipFill>
        <p:spPr>
          <a:xfrm>
            <a:off x="6997680" y="850680"/>
            <a:ext cx="4844160" cy="3707640"/>
          </a:xfrm>
          <a:prstGeom prst="rect">
            <a:avLst/>
          </a:prstGeom>
          <a:ln w="0">
            <a:noFill/>
          </a:ln>
        </p:spPr>
      </p:pic>
      <p:sp>
        <p:nvSpPr>
          <p:cNvPr id="190" name="Rounded Rectangle 7"/>
          <p:cNvSpPr/>
          <p:nvPr/>
        </p:nvSpPr>
        <p:spPr>
          <a:xfrm>
            <a:off x="1827720" y="1520280"/>
            <a:ext cx="3815280" cy="1266480"/>
          </a:xfrm>
          <a:prstGeom prst="roundRect">
            <a:avLst>
              <a:gd name="adj" fmla="val 16667"/>
            </a:avLst>
          </a:prstGeom>
          <a:solidFill>
            <a:srgbClr val="b71e42"/>
          </a:solidFill>
          <a:ln>
            <a:noFill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1.Per Program Fee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2.Preference Allowed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3.Bypass Preferences Allowed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1" name="Straight Arrow Connector 6"/>
          <p:cNvSpPr/>
          <p:nvPr/>
        </p:nvSpPr>
        <p:spPr>
          <a:xfrm flipH="1">
            <a:off x="2885760" y="2787120"/>
            <a:ext cx="848520" cy="98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c00000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2" name="Straight Arrow Connector 13"/>
          <p:cNvSpPr/>
          <p:nvPr/>
        </p:nvSpPr>
        <p:spPr>
          <a:xfrm flipV="1">
            <a:off x="5643360" y="2153160"/>
            <a:ext cx="1572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c00000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3" name="Straight Arrow Connector 22"/>
          <p:cNvSpPr/>
          <p:nvPr/>
        </p:nvSpPr>
        <p:spPr>
          <a:xfrm>
            <a:off x="5643360" y="2153880"/>
            <a:ext cx="1572480" cy="423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c00000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ounded Rectangle 10"/>
          <p:cNvSpPr/>
          <p:nvPr/>
        </p:nvSpPr>
        <p:spPr>
          <a:xfrm>
            <a:off x="1039680" y="939240"/>
            <a:ext cx="9888840" cy="2202840"/>
          </a:xfrm>
          <a:prstGeom prst="roundRect">
            <a:avLst>
              <a:gd name="adj" fmla="val 16667"/>
            </a:avLst>
          </a:prstGeom>
          <a:solidFill>
            <a:srgbClr val="b71e42"/>
          </a:solidFill>
          <a:ln>
            <a:noFill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Gill Sans MT"/>
                <a:ea typeface="DejaVu Sans"/>
              </a:rPr>
              <a:t>After creation of register add program education details and fee setup next step is create degree and add link with admission register.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Here Degree mean we set the criteria on last degree. That In which program the applicant can applicable.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For BS you can create Pre-Engineering, Pre medical, ICS,FA,DAE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For M Phil you can create BS/M.SC (16 Years)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For PhD you can create MS/MPhil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5" name="Rectangle 6"/>
          <p:cNvSpPr/>
          <p:nvPr/>
        </p:nvSpPr>
        <p:spPr>
          <a:xfrm>
            <a:off x="698400" y="305640"/>
            <a:ext cx="7247160" cy="67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Gill Sans MT"/>
                <a:ea typeface="Tahoma"/>
              </a:rPr>
              <a:t>ADD DEGREES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96" name="Picture 1" descr=""/>
          <p:cNvPicPr/>
          <p:nvPr/>
        </p:nvPicPr>
        <p:blipFill>
          <a:blip r:embed="rId1"/>
          <a:srcRect l="0" t="14450" r="58567" b="47747"/>
          <a:stretch/>
        </p:blipFill>
        <p:spPr>
          <a:xfrm>
            <a:off x="352440" y="3238920"/>
            <a:ext cx="6354360" cy="3260520"/>
          </a:xfrm>
          <a:prstGeom prst="rect">
            <a:avLst/>
          </a:prstGeom>
          <a:ln w="0">
            <a:noFill/>
          </a:ln>
        </p:spPr>
      </p:pic>
      <p:sp>
        <p:nvSpPr>
          <p:cNvPr id="197" name="Rectangle 17"/>
          <p:cNvSpPr/>
          <p:nvPr/>
        </p:nvSpPr>
        <p:spPr>
          <a:xfrm>
            <a:off x="5031000" y="3238920"/>
            <a:ext cx="1215000" cy="429480"/>
          </a:xfrm>
          <a:prstGeom prst="rect">
            <a:avLst/>
          </a:prstGeom>
          <a:noFill/>
          <a:ln w="57150">
            <a:solidFill>
              <a:srgbClr val="a50021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98" name="Rectangle 17"/>
          <p:cNvSpPr/>
          <p:nvPr/>
        </p:nvSpPr>
        <p:spPr>
          <a:xfrm>
            <a:off x="5031000" y="5012640"/>
            <a:ext cx="1675800" cy="286200"/>
          </a:xfrm>
          <a:prstGeom prst="rect">
            <a:avLst/>
          </a:prstGeom>
          <a:noFill/>
          <a:ln w="57150">
            <a:solidFill>
              <a:srgbClr val="c00000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99" name="Rounded Rectangle 7"/>
          <p:cNvSpPr/>
          <p:nvPr/>
        </p:nvSpPr>
        <p:spPr>
          <a:xfrm>
            <a:off x="7570440" y="3602520"/>
            <a:ext cx="3567240" cy="1696320"/>
          </a:xfrm>
          <a:prstGeom prst="roundRect">
            <a:avLst>
              <a:gd name="adj" fmla="val 16667"/>
            </a:avLst>
          </a:prstGeom>
          <a:solidFill>
            <a:srgbClr val="b71e42"/>
          </a:solidFill>
          <a:ln>
            <a:noFill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To create Degree click on ‘Configuration’ Menu then click on Degrees.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Straight Arrow Connector 13"/>
          <p:cNvSpPr/>
          <p:nvPr/>
        </p:nvSpPr>
        <p:spPr>
          <a:xfrm flipH="1" flipV="1">
            <a:off x="6246720" y="3481200"/>
            <a:ext cx="1323360" cy="969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c00000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01" name="Straight Arrow Connector 14"/>
          <p:cNvSpPr/>
          <p:nvPr/>
        </p:nvSpPr>
        <p:spPr>
          <a:xfrm flipH="1">
            <a:off x="6706440" y="4450680"/>
            <a:ext cx="862920" cy="70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c00000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Picture 2" descr=""/>
          <p:cNvPicPr/>
          <p:nvPr/>
        </p:nvPicPr>
        <p:blipFill>
          <a:blip r:embed="rId1"/>
          <a:srcRect l="0" t="14018" r="39206" b="29895"/>
          <a:stretch/>
        </p:blipFill>
        <p:spPr>
          <a:xfrm>
            <a:off x="929880" y="939240"/>
            <a:ext cx="10339920" cy="5365440"/>
          </a:xfrm>
          <a:prstGeom prst="rect">
            <a:avLst/>
          </a:prstGeom>
          <a:ln w="0">
            <a:noFill/>
          </a:ln>
        </p:spPr>
      </p:pic>
      <p:sp>
        <p:nvSpPr>
          <p:cNvPr id="203" name="Rectangle 17"/>
          <p:cNvSpPr/>
          <p:nvPr/>
        </p:nvSpPr>
        <p:spPr>
          <a:xfrm>
            <a:off x="929880" y="1883880"/>
            <a:ext cx="1041840" cy="429480"/>
          </a:xfrm>
          <a:prstGeom prst="rect">
            <a:avLst/>
          </a:prstGeom>
          <a:noFill/>
          <a:ln w="57150">
            <a:solidFill>
              <a:srgbClr val="a50021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04" name="Rounded Rectangle 7"/>
          <p:cNvSpPr/>
          <p:nvPr/>
        </p:nvSpPr>
        <p:spPr>
          <a:xfrm>
            <a:off x="7063560" y="2699280"/>
            <a:ext cx="3567240" cy="1696320"/>
          </a:xfrm>
          <a:prstGeom prst="roundRect">
            <a:avLst>
              <a:gd name="adj" fmla="val 16667"/>
            </a:avLst>
          </a:prstGeom>
          <a:solidFill>
            <a:srgbClr val="b71e42"/>
          </a:solidFill>
          <a:ln>
            <a:noFill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This Screen will be open click on ‘CREATE’ button.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5" name="Straight Arrow Connector 13"/>
          <p:cNvSpPr/>
          <p:nvPr/>
        </p:nvSpPr>
        <p:spPr>
          <a:xfrm flipH="1" flipV="1">
            <a:off x="1972080" y="2098080"/>
            <a:ext cx="5091120" cy="144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c00000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Picture 6" descr=""/>
          <p:cNvPicPr/>
          <p:nvPr/>
        </p:nvPicPr>
        <p:blipFill>
          <a:blip r:embed="rId1"/>
          <a:srcRect l="876" t="14018" r="31212" b="38462"/>
          <a:stretch/>
        </p:blipFill>
        <p:spPr>
          <a:xfrm>
            <a:off x="198360" y="448920"/>
            <a:ext cx="7284960" cy="3596760"/>
          </a:xfrm>
          <a:prstGeom prst="rect">
            <a:avLst/>
          </a:prstGeom>
          <a:ln w="0">
            <a:noFill/>
          </a:ln>
        </p:spPr>
      </p:pic>
      <p:sp>
        <p:nvSpPr>
          <p:cNvPr id="207" name="Straight Arrow Connector 13"/>
          <p:cNvSpPr/>
          <p:nvPr/>
        </p:nvSpPr>
        <p:spPr>
          <a:xfrm flipH="1">
            <a:off x="1729800" y="1565640"/>
            <a:ext cx="695520" cy="89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c00000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08" name="Rounded Rectangle 7"/>
          <p:cNvSpPr/>
          <p:nvPr/>
        </p:nvSpPr>
        <p:spPr>
          <a:xfrm>
            <a:off x="2425680" y="1366200"/>
            <a:ext cx="1804680" cy="398880"/>
          </a:xfrm>
          <a:prstGeom prst="roundRect">
            <a:avLst>
              <a:gd name="adj" fmla="val 16667"/>
            </a:avLst>
          </a:prstGeom>
          <a:solidFill>
            <a:srgbClr val="b71e42"/>
          </a:solidFill>
          <a:ln>
            <a:noFill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Fill this field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9" name="Straight Arrow Connector 11"/>
          <p:cNvSpPr/>
          <p:nvPr/>
        </p:nvSpPr>
        <p:spPr>
          <a:xfrm flipH="1">
            <a:off x="1387440" y="1565640"/>
            <a:ext cx="1037160" cy="59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c00000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10" name="Straight Arrow Connector 28"/>
          <p:cNvSpPr/>
          <p:nvPr/>
        </p:nvSpPr>
        <p:spPr>
          <a:xfrm>
            <a:off x="3327840" y="1765440"/>
            <a:ext cx="2113920" cy="392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c00000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11" name="Rounded Rectangle 7"/>
          <p:cNvSpPr/>
          <p:nvPr/>
        </p:nvSpPr>
        <p:spPr>
          <a:xfrm>
            <a:off x="3801600" y="2766240"/>
            <a:ext cx="3280680" cy="718560"/>
          </a:xfrm>
          <a:prstGeom prst="roundRect">
            <a:avLst>
              <a:gd name="adj" fmla="val 16667"/>
            </a:avLst>
          </a:prstGeom>
          <a:solidFill>
            <a:srgbClr val="b71e42"/>
          </a:solidFill>
          <a:ln>
            <a:noFill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Here Select the Admission register you created for apply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2" name="Straight Arrow Connector 32"/>
          <p:cNvSpPr/>
          <p:nvPr/>
        </p:nvSpPr>
        <p:spPr>
          <a:xfrm flipV="1">
            <a:off x="5442480" y="2455920"/>
            <a:ext cx="1123200" cy="309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c00000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13" name="Rounded Rectangle 7"/>
          <p:cNvSpPr/>
          <p:nvPr/>
        </p:nvSpPr>
        <p:spPr>
          <a:xfrm>
            <a:off x="46800" y="5424480"/>
            <a:ext cx="3659040" cy="718560"/>
          </a:xfrm>
          <a:prstGeom prst="roundRect">
            <a:avLst>
              <a:gd name="adj" fmla="val 16667"/>
            </a:avLst>
          </a:prstGeom>
          <a:solidFill>
            <a:srgbClr val="b71e42"/>
          </a:solidFill>
          <a:ln>
            <a:noFill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Add program click on add line button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4" name="Straight Arrow Connector 41"/>
          <p:cNvSpPr/>
          <p:nvPr/>
        </p:nvSpPr>
        <p:spPr>
          <a:xfrm flipH="1" flipV="1">
            <a:off x="1535400" y="3755160"/>
            <a:ext cx="340200" cy="1668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c00000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215" name="Picture 44" descr=""/>
          <p:cNvPicPr/>
          <p:nvPr/>
        </p:nvPicPr>
        <p:blipFill>
          <a:blip r:embed="rId2"/>
          <a:srcRect l="20041" t="15769" r="44353" b="8676"/>
          <a:stretch/>
        </p:blipFill>
        <p:spPr>
          <a:xfrm>
            <a:off x="7661520" y="474480"/>
            <a:ext cx="4447080" cy="5309280"/>
          </a:xfrm>
          <a:prstGeom prst="rect">
            <a:avLst/>
          </a:prstGeom>
          <a:ln w="0">
            <a:noFill/>
          </a:ln>
        </p:spPr>
      </p:pic>
      <p:sp>
        <p:nvSpPr>
          <p:cNvPr id="216" name="Rounded Rectangle 7"/>
          <p:cNvSpPr/>
          <p:nvPr/>
        </p:nvSpPr>
        <p:spPr>
          <a:xfrm>
            <a:off x="3862800" y="5424480"/>
            <a:ext cx="3798360" cy="718560"/>
          </a:xfrm>
          <a:prstGeom prst="roundRect">
            <a:avLst>
              <a:gd name="adj" fmla="val 16667"/>
            </a:avLst>
          </a:prstGeom>
          <a:solidFill>
            <a:srgbClr val="b71e42"/>
          </a:solidFill>
          <a:ln>
            <a:noFill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Select Program then click on ‘SELECT’ Button and then save.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7" name="Straight Arrow Connector 46"/>
          <p:cNvSpPr/>
          <p:nvPr/>
        </p:nvSpPr>
        <p:spPr>
          <a:xfrm flipV="1">
            <a:off x="5762160" y="4145760"/>
            <a:ext cx="1899000" cy="127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c00000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45000"/>
          </a:blip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1294200" y="804600"/>
            <a:ext cx="9602640" cy="51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200" spc="-1" strike="noStrike" cap="all">
                <a:solidFill>
                  <a:srgbClr val="000000"/>
                </a:solidFill>
                <a:latin typeface="Gill Sans MT"/>
                <a:ea typeface="DejaVu Sans"/>
              </a:rPr>
              <a:t>Start admission register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1208880" y="1005840"/>
            <a:ext cx="9602640" cy="621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  <a:ea typeface="Tahoma"/>
              </a:rPr>
              <a:t>After do all steps we discussed above. Then start admission.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0" name="Picture 1" descr=""/>
          <p:cNvPicPr/>
          <p:nvPr/>
        </p:nvPicPr>
        <p:blipFill>
          <a:blip r:embed="rId2"/>
          <a:srcRect l="0" t="13677" r="59323" b="29748"/>
          <a:stretch/>
        </p:blipFill>
        <p:spPr>
          <a:xfrm>
            <a:off x="538200" y="2036160"/>
            <a:ext cx="6081480" cy="4443480"/>
          </a:xfrm>
          <a:prstGeom prst="rect">
            <a:avLst/>
          </a:prstGeom>
          <a:ln w="0">
            <a:noFill/>
          </a:ln>
        </p:spPr>
      </p:pic>
      <p:sp>
        <p:nvSpPr>
          <p:cNvPr id="221" name="Rounded Rectangle 7"/>
          <p:cNvSpPr/>
          <p:nvPr/>
        </p:nvSpPr>
        <p:spPr>
          <a:xfrm>
            <a:off x="538200" y="5632560"/>
            <a:ext cx="6214320" cy="944640"/>
          </a:xfrm>
          <a:prstGeom prst="roundRect">
            <a:avLst>
              <a:gd name="adj" fmla="val 16667"/>
            </a:avLst>
          </a:prstGeom>
          <a:solidFill>
            <a:srgbClr val="b71e42"/>
          </a:solidFill>
          <a:ln>
            <a:noFill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Initial the register in draft state. So a button show ‘CONFIRM’ click on register move to confirmed state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2" name="Rounded Rectangle 7"/>
          <p:cNvSpPr/>
          <p:nvPr/>
        </p:nvSpPr>
        <p:spPr>
          <a:xfrm>
            <a:off x="6884280" y="5397840"/>
            <a:ext cx="4953960" cy="1179360"/>
          </a:xfrm>
          <a:prstGeom prst="roundRect">
            <a:avLst>
              <a:gd name="adj" fmla="val 16667"/>
            </a:avLst>
          </a:prstGeom>
          <a:solidFill>
            <a:srgbClr val="b71e42"/>
          </a:solidFill>
          <a:ln>
            <a:noFill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After Confirmed click on button ‘Start Application gathering. Register state set to ‘APPLICATION GATHERING’. And it will be available for apply.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3" name="Straight Arrow Connector 7"/>
          <p:cNvSpPr/>
          <p:nvPr/>
        </p:nvSpPr>
        <p:spPr>
          <a:xfrm flipH="1" flipV="1">
            <a:off x="1388880" y="3449520"/>
            <a:ext cx="2255400" cy="218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c00000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45000"/>
          </a:blip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icture 2" descr=""/>
          <p:cNvPicPr/>
          <p:nvPr/>
        </p:nvPicPr>
        <p:blipFill>
          <a:blip r:embed="rId2"/>
          <a:srcRect l="0" t="13144" r="54782" b="41599"/>
          <a:stretch/>
        </p:blipFill>
        <p:spPr>
          <a:xfrm>
            <a:off x="1304280" y="2322000"/>
            <a:ext cx="9290160" cy="3946680"/>
          </a:xfrm>
          <a:prstGeom prst="rect">
            <a:avLst/>
          </a:prstGeom>
          <a:ln w="0">
            <a:noFill/>
          </a:ln>
        </p:spPr>
      </p:pic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1294200" y="804600"/>
            <a:ext cx="9602640" cy="51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200" spc="-1" strike="noStrike" cap="all">
                <a:solidFill>
                  <a:srgbClr val="000000"/>
                </a:solidFill>
                <a:latin typeface="Gill Sans MT"/>
                <a:ea typeface="DejaVu Sans"/>
              </a:rPr>
              <a:t>Check applications (Apply forms)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1208880" y="1005840"/>
            <a:ext cx="9602640" cy="621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  <a:ea typeface="Tahoma"/>
              </a:rPr>
              <a:t>To check apply form submitted by applicant. Go to ‘Admissions’ Menu </a:t>
            </a:r>
            <a:r>
              <a:rPr b="0" lang="en-US" sz="2000" spc="-1" strike="noStrike">
                <a:solidFill>
                  <a:srgbClr val="000000"/>
                </a:solidFill>
                <a:latin typeface="Gill Sans MT"/>
                <a:ea typeface="Tahoma"/>
              </a:rPr>
              <a:t>then click on Application.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Rounded Rectangle 7"/>
          <p:cNvSpPr/>
          <p:nvPr/>
        </p:nvSpPr>
        <p:spPr>
          <a:xfrm>
            <a:off x="183960" y="3716280"/>
            <a:ext cx="4021200" cy="1158120"/>
          </a:xfrm>
          <a:prstGeom prst="roundRect">
            <a:avLst>
              <a:gd name="adj" fmla="val 16667"/>
            </a:avLst>
          </a:prstGeom>
          <a:solidFill>
            <a:srgbClr val="b71e42"/>
          </a:solidFill>
          <a:ln>
            <a:noFill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Initial the register in draft state. So a button show ‘CONFIRM’ click on register move to confirmed state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8" name="Straight Arrow Connector 7"/>
          <p:cNvSpPr/>
          <p:nvPr/>
        </p:nvSpPr>
        <p:spPr>
          <a:xfrm flipV="1">
            <a:off x="2194920" y="2519640"/>
            <a:ext cx="2010240" cy="119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c00000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29" name="Rectangle 17"/>
          <p:cNvSpPr/>
          <p:nvPr/>
        </p:nvSpPr>
        <p:spPr>
          <a:xfrm>
            <a:off x="4205520" y="2322000"/>
            <a:ext cx="1205280" cy="396720"/>
          </a:xfrm>
          <a:prstGeom prst="rect">
            <a:avLst/>
          </a:prstGeom>
          <a:noFill/>
          <a:ln w="57150">
            <a:solidFill>
              <a:srgbClr val="a50021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30" name="Rectangle 17"/>
          <p:cNvSpPr/>
          <p:nvPr/>
        </p:nvSpPr>
        <p:spPr>
          <a:xfrm>
            <a:off x="4251600" y="3081600"/>
            <a:ext cx="1787400" cy="299880"/>
          </a:xfrm>
          <a:prstGeom prst="rect">
            <a:avLst/>
          </a:prstGeom>
          <a:noFill/>
          <a:ln w="57150">
            <a:solidFill>
              <a:srgbClr val="a50021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31" name="Straight Arrow Connector 14"/>
          <p:cNvSpPr/>
          <p:nvPr/>
        </p:nvSpPr>
        <p:spPr>
          <a:xfrm flipV="1">
            <a:off x="2194920" y="3231000"/>
            <a:ext cx="2056320" cy="48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c00000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45000"/>
          </a:blip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Picture 15" descr=""/>
          <p:cNvPicPr/>
          <p:nvPr/>
        </p:nvPicPr>
        <p:blipFill>
          <a:blip r:embed="rId2"/>
          <a:srcRect l="737" t="13791" r="66291" b="36094"/>
          <a:stretch/>
        </p:blipFill>
        <p:spPr>
          <a:xfrm>
            <a:off x="7153560" y="1552320"/>
            <a:ext cx="4414320" cy="4390920"/>
          </a:xfrm>
          <a:prstGeom prst="rect">
            <a:avLst/>
          </a:prstGeom>
          <a:ln w="0">
            <a:noFill/>
          </a:ln>
        </p:spPr>
      </p:pic>
      <p:pic>
        <p:nvPicPr>
          <p:cNvPr id="233" name="Picture 16" descr=""/>
          <p:cNvPicPr/>
          <p:nvPr/>
        </p:nvPicPr>
        <p:blipFill>
          <a:blip r:embed="rId3"/>
          <a:srcRect l="213" t="13333" r="36714" b="19384"/>
          <a:stretch/>
        </p:blipFill>
        <p:spPr>
          <a:xfrm>
            <a:off x="569520" y="1552320"/>
            <a:ext cx="6343560" cy="3805920"/>
          </a:xfrm>
          <a:prstGeom prst="rect">
            <a:avLst/>
          </a:prstGeom>
          <a:ln w="0">
            <a:noFill/>
          </a:ln>
        </p:spPr>
      </p:pic>
      <p:sp>
        <p:nvSpPr>
          <p:cNvPr id="234" name="PlaceHolder 1"/>
          <p:cNvSpPr>
            <a:spLocks noGrp="1"/>
          </p:cNvSpPr>
          <p:nvPr>
            <p:ph/>
          </p:nvPr>
        </p:nvSpPr>
        <p:spPr>
          <a:xfrm>
            <a:off x="1145160" y="195840"/>
            <a:ext cx="9602640" cy="621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  <a:ea typeface="Tahoma"/>
              </a:rPr>
              <a:t>After click on application menu this screen will  show. By default  filter is apply ‘New Application’ which show new applications data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Rounded Rectangle 7"/>
          <p:cNvSpPr/>
          <p:nvPr/>
        </p:nvSpPr>
        <p:spPr>
          <a:xfrm>
            <a:off x="594000" y="5358960"/>
            <a:ext cx="6391440" cy="1094760"/>
          </a:xfrm>
          <a:prstGeom prst="roundRect">
            <a:avLst>
              <a:gd name="adj" fmla="val 16667"/>
            </a:avLst>
          </a:prstGeom>
          <a:solidFill>
            <a:srgbClr val="b71e42"/>
          </a:solidFill>
          <a:ln>
            <a:noFill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Initially when application is in draft state. When applicant submit it it set confirm state. After that when finance department paid the payment it move to verified state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6" name="Rounded Rectangle 7"/>
          <p:cNvSpPr/>
          <p:nvPr/>
        </p:nvSpPr>
        <p:spPr>
          <a:xfrm>
            <a:off x="7106040" y="5358960"/>
            <a:ext cx="4509720" cy="1143720"/>
          </a:xfrm>
          <a:prstGeom prst="roundRect">
            <a:avLst>
              <a:gd name="adj" fmla="val 16667"/>
            </a:avLst>
          </a:prstGeom>
          <a:solidFill>
            <a:srgbClr val="b71e42"/>
          </a:solidFill>
          <a:ln>
            <a:noFill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So you can group by Admission Register then status so it will show the status of application. You can apply different filter and groups for report purpose 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1805760" y="855000"/>
            <a:ext cx="8636760" cy="254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en-US" sz="4800" spc="-1" strike="noStrike" cap="all">
                <a:solidFill>
                  <a:srgbClr val="000000"/>
                </a:solidFill>
                <a:latin typeface="Gill Sans MT"/>
                <a:ea typeface="DejaVu Sans"/>
              </a:rPr>
              <a:t>Thank you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subTitle"/>
          </p:nvPr>
        </p:nvSpPr>
        <p:spPr>
          <a:xfrm>
            <a:off x="1777320" y="3575160"/>
            <a:ext cx="8636400" cy="9770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228600" indent="-228600" algn="ctr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 cap="all">
                <a:solidFill>
                  <a:srgbClr val="000000"/>
                </a:solidFill>
                <a:latin typeface="Gill Sans MT"/>
                <a:ea typeface="Tahoma"/>
              </a:rPr>
              <a:t>Any Question?</a:t>
            </a:r>
            <a:endParaRPr b="0" lang="en-US" sz="1800" spc="-1" strike="noStrike">
              <a:latin typeface="Arial"/>
            </a:endParaRPr>
          </a:p>
          <a:p>
            <a:pPr marL="228600" indent="-228600" algn="ctr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45000"/>
          </a:blip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1294200" y="804600"/>
            <a:ext cx="9602640" cy="1048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200" spc="-1" strike="noStrike" cap="all">
                <a:solidFill>
                  <a:srgbClr val="000000"/>
                </a:solidFill>
                <a:latin typeface="Gill Sans MT"/>
                <a:ea typeface="DejaVu Sans"/>
              </a:rPr>
              <a:t>Overview of Topics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2" name="Graphic 3" descr="Lightbulb icon"/>
          <p:cNvPicPr/>
          <p:nvPr/>
        </p:nvPicPr>
        <p:blipFill>
          <a:blip r:embed="rId2"/>
          <a:stretch/>
        </p:blipFill>
        <p:spPr>
          <a:xfrm>
            <a:off x="10028160" y="206640"/>
            <a:ext cx="1121760" cy="1121760"/>
          </a:xfrm>
          <a:prstGeom prst="rect">
            <a:avLst/>
          </a:prstGeom>
          <a:ln w="0">
            <a:noFill/>
          </a:ln>
        </p:spPr>
      </p:pic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1294200" y="1571760"/>
            <a:ext cx="9602640" cy="4060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  <a:ea typeface="Tahoma"/>
              </a:rPr>
              <a:t>Create Admission Register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Gill Sans MT"/>
                <a:ea typeface="Tahoma"/>
              </a:rPr>
              <a:t>Add Programs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Gill Sans MT"/>
                <a:ea typeface="Tahoma"/>
              </a:rPr>
              <a:t>Education Required Details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Gill Sans MT"/>
                <a:ea typeface="Tahoma"/>
              </a:rPr>
              <a:t>Fee Setup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  <a:ea typeface="Tahoma"/>
              </a:rPr>
              <a:t>Create Degrees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  <a:ea typeface="Tahoma"/>
              </a:rPr>
              <a:t>Start Admission Register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  <a:ea typeface="Tahoma"/>
              </a:rPr>
              <a:t>Check Applications (Apply Forms)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1294200" y="736920"/>
            <a:ext cx="9602640" cy="765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200" spc="-1" strike="noStrike" cap="all">
                <a:solidFill>
                  <a:srgbClr val="000000"/>
                </a:solidFill>
                <a:latin typeface="Gill Sans MT"/>
                <a:ea typeface="DejaVu Sans"/>
              </a:rPr>
              <a:t>admission register creation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1294200" y="1627560"/>
            <a:ext cx="9602640" cy="69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To create an admission register, we will open the admission module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6" name="Picture 1" descr=""/>
          <p:cNvPicPr/>
          <p:nvPr/>
        </p:nvPicPr>
        <p:blipFill>
          <a:blip r:embed="rId1"/>
          <a:stretch/>
        </p:blipFill>
        <p:spPr>
          <a:xfrm>
            <a:off x="2505600" y="2176200"/>
            <a:ext cx="6781320" cy="3936240"/>
          </a:xfrm>
          <a:prstGeom prst="rect">
            <a:avLst/>
          </a:prstGeom>
          <a:ln w="0">
            <a:noFill/>
          </a:ln>
        </p:spPr>
      </p:pic>
      <p:sp>
        <p:nvSpPr>
          <p:cNvPr id="147" name="Rectangle 9"/>
          <p:cNvSpPr/>
          <p:nvPr/>
        </p:nvSpPr>
        <p:spPr>
          <a:xfrm>
            <a:off x="6098040" y="2787840"/>
            <a:ext cx="1316160" cy="1001160"/>
          </a:xfrm>
          <a:prstGeom prst="rect">
            <a:avLst/>
          </a:prstGeom>
          <a:noFill/>
          <a:ln>
            <a:solidFill>
              <a:srgbClr val="b71e42"/>
            </a:solidFill>
            <a:round/>
          </a:ln>
          <a:effectLst>
            <a:outerShdw algn="br" blurRad="50760" dir="13500000" dist="37674" rotWithShape="0">
              <a:srgbClr val="000000">
                <a:alpha val="4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48" name="Rectangle 12"/>
          <p:cNvSpPr/>
          <p:nvPr/>
        </p:nvSpPr>
        <p:spPr>
          <a:xfrm>
            <a:off x="67680" y="2392920"/>
            <a:ext cx="1914840" cy="752400"/>
          </a:xfrm>
          <a:prstGeom prst="rect">
            <a:avLst/>
          </a:prstGeom>
          <a:solidFill>
            <a:srgbClr val="b71e42"/>
          </a:solidFill>
          <a:ln>
            <a:noFill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Gill Sans MT"/>
                <a:ea typeface="DejaVu Sans"/>
              </a:rPr>
              <a:t>1. Admissions Module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9" name="Straight Arrow Connector 14"/>
          <p:cNvSpPr/>
          <p:nvPr/>
        </p:nvSpPr>
        <p:spPr>
          <a:xfrm>
            <a:off x="1982880" y="2787840"/>
            <a:ext cx="4114440" cy="516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750">
            <a:solidFill>
              <a:srgbClr val="b71e42"/>
            </a:solidFill>
            <a:round/>
            <a:tailEnd len="med" type="triangle" w="med"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2" descr=""/>
          <p:cNvPicPr/>
          <p:nvPr/>
        </p:nvPicPr>
        <p:blipFill>
          <a:blip r:embed="rId1"/>
          <a:srcRect l="-328" t="13388" r="66508" b="35157"/>
          <a:stretch/>
        </p:blipFill>
        <p:spPr>
          <a:xfrm>
            <a:off x="1165680" y="1806840"/>
            <a:ext cx="5036400" cy="4311000"/>
          </a:xfrm>
          <a:prstGeom prst="rect">
            <a:avLst/>
          </a:prstGeom>
          <a:ln w="0">
            <a:noFill/>
          </a:ln>
        </p:spPr>
      </p:pic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1165680" y="801720"/>
            <a:ext cx="8996400" cy="61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Create Admission Register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Rectangle 6"/>
          <p:cNvSpPr/>
          <p:nvPr/>
        </p:nvSpPr>
        <p:spPr>
          <a:xfrm>
            <a:off x="3584880" y="2335680"/>
            <a:ext cx="1991160" cy="330120"/>
          </a:xfrm>
          <a:prstGeom prst="rect">
            <a:avLst/>
          </a:prstGeom>
          <a:noFill/>
          <a:ln>
            <a:solidFill>
              <a:srgbClr val="ffff00"/>
            </a:solidFill>
            <a:round/>
          </a:ln>
          <a:effectLst>
            <a:outerShdw algn="t" blurRad="50760" dir="5400000" dist="38160" rotWithShape="0">
              <a:srgbClr val="000000">
                <a:alpha val="4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3" name="Rounded Rectangle 7"/>
          <p:cNvSpPr/>
          <p:nvPr/>
        </p:nvSpPr>
        <p:spPr>
          <a:xfrm>
            <a:off x="360000" y="4983120"/>
            <a:ext cx="3635280" cy="1134360"/>
          </a:xfrm>
          <a:prstGeom prst="roundRect">
            <a:avLst>
              <a:gd name="adj" fmla="val 16667"/>
            </a:avLst>
          </a:prstGeom>
          <a:solidFill>
            <a:srgbClr val="b71e42"/>
          </a:solidFill>
          <a:ln>
            <a:noFill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Gill Sans MT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Gill Sans MT"/>
                <a:ea typeface="DejaVu Sans"/>
              </a:rPr>
              <a:t>To create admission register click on ‘Admission’ menu then ‘Admission Register’ menu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4" name="Rectangle 6"/>
          <p:cNvSpPr/>
          <p:nvPr/>
        </p:nvSpPr>
        <p:spPr>
          <a:xfrm>
            <a:off x="3525480" y="1760400"/>
            <a:ext cx="1013040" cy="479880"/>
          </a:xfrm>
          <a:prstGeom prst="rect">
            <a:avLst/>
          </a:prstGeom>
          <a:noFill/>
          <a:ln>
            <a:solidFill>
              <a:srgbClr val="ffff00"/>
            </a:solidFill>
            <a:round/>
          </a:ln>
          <a:effectLst>
            <a:outerShdw algn="t" blurRad="50760" dir="5400000" dist="38160" rotWithShape="0">
              <a:srgbClr val="000000">
                <a:alpha val="4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5" name="Straight Arrow Connector 10"/>
          <p:cNvSpPr/>
          <p:nvPr/>
        </p:nvSpPr>
        <p:spPr>
          <a:xfrm flipV="1">
            <a:off x="2178000" y="2500200"/>
            <a:ext cx="1406880" cy="248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c00000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6" name="Straight Arrow Connector 14"/>
          <p:cNvSpPr/>
          <p:nvPr/>
        </p:nvSpPr>
        <p:spPr>
          <a:xfrm flipV="1">
            <a:off x="2178000" y="2000520"/>
            <a:ext cx="1347120" cy="298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c00000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157" name="Picture 33" descr=""/>
          <p:cNvPicPr/>
          <p:nvPr/>
        </p:nvPicPr>
        <p:blipFill>
          <a:blip r:embed="rId2"/>
          <a:srcRect l="-92" t="13627" r="48461" b="10158"/>
          <a:stretch/>
        </p:blipFill>
        <p:spPr>
          <a:xfrm>
            <a:off x="6457320" y="1806840"/>
            <a:ext cx="5192640" cy="4311360"/>
          </a:xfrm>
          <a:prstGeom prst="rect">
            <a:avLst/>
          </a:prstGeom>
          <a:ln w="0">
            <a:noFill/>
          </a:ln>
        </p:spPr>
      </p:pic>
      <p:sp>
        <p:nvSpPr>
          <p:cNvPr id="158" name="Rounded Rectangle 7"/>
          <p:cNvSpPr/>
          <p:nvPr/>
        </p:nvSpPr>
        <p:spPr>
          <a:xfrm>
            <a:off x="8052840" y="4983120"/>
            <a:ext cx="3635280" cy="1134360"/>
          </a:xfrm>
          <a:prstGeom prst="roundRect">
            <a:avLst>
              <a:gd name="adj" fmla="val 16667"/>
            </a:avLst>
          </a:prstGeom>
          <a:solidFill>
            <a:srgbClr val="b71e42"/>
          </a:solidFill>
          <a:ln>
            <a:noFill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Gill Sans MT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Gill Sans MT"/>
                <a:ea typeface="DejaVu Sans"/>
              </a:rPr>
              <a:t>Click on Create button a form will be open.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9" name="Straight Arrow Connector 35"/>
          <p:cNvSpPr/>
          <p:nvPr/>
        </p:nvSpPr>
        <p:spPr>
          <a:xfrm flipH="1" flipV="1">
            <a:off x="7149960" y="2500200"/>
            <a:ext cx="2720160" cy="248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c00000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60" name="Rectangle 6"/>
          <p:cNvSpPr/>
          <p:nvPr/>
        </p:nvSpPr>
        <p:spPr>
          <a:xfrm>
            <a:off x="6418800" y="2335680"/>
            <a:ext cx="730800" cy="330120"/>
          </a:xfrm>
          <a:prstGeom prst="rect">
            <a:avLst/>
          </a:prstGeom>
          <a:noFill/>
          <a:ln>
            <a:solidFill>
              <a:srgbClr val="ffff00"/>
            </a:solidFill>
            <a:round/>
          </a:ln>
          <a:effectLst>
            <a:outerShdw algn="t" blurRad="50760" dir="5400000" dist="38160" rotWithShape="0">
              <a:srgbClr val="000000">
                <a:alpha val="4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Picture 1" descr=""/>
          <p:cNvPicPr/>
          <p:nvPr/>
        </p:nvPicPr>
        <p:blipFill>
          <a:blip r:embed="rId1"/>
          <a:srcRect l="876" t="19078" r="36248" b="24058"/>
          <a:stretch/>
        </p:blipFill>
        <p:spPr>
          <a:xfrm>
            <a:off x="622440" y="502200"/>
            <a:ext cx="10515240" cy="5348880"/>
          </a:xfrm>
          <a:prstGeom prst="rect">
            <a:avLst/>
          </a:prstGeom>
          <a:ln w="0">
            <a:noFill/>
          </a:ln>
        </p:spPr>
      </p:pic>
      <p:sp>
        <p:nvSpPr>
          <p:cNvPr id="162" name="Rounded Rectangle 7"/>
          <p:cNvSpPr/>
          <p:nvPr/>
        </p:nvSpPr>
        <p:spPr>
          <a:xfrm>
            <a:off x="622440" y="3997800"/>
            <a:ext cx="3261960" cy="2017440"/>
          </a:xfrm>
          <a:prstGeom prst="roundRect">
            <a:avLst>
              <a:gd name="adj" fmla="val 16667"/>
            </a:avLst>
          </a:prstGeom>
          <a:solidFill>
            <a:srgbClr val="b71e42"/>
          </a:solidFill>
          <a:ln>
            <a:noFill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Fill in all the required information in the form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3" name="Straight Arrow Connector 9"/>
          <p:cNvSpPr/>
          <p:nvPr/>
        </p:nvSpPr>
        <p:spPr>
          <a:xfrm flipV="1">
            <a:off x="2253600" y="3205080"/>
            <a:ext cx="4221720" cy="79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c00000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64" name="Straight Arrow Connector 30"/>
          <p:cNvSpPr/>
          <p:nvPr/>
        </p:nvSpPr>
        <p:spPr>
          <a:xfrm>
            <a:off x="2253600" y="3997800"/>
            <a:ext cx="3562920" cy="320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c00000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65" name="Rectangle 34"/>
          <p:cNvSpPr/>
          <p:nvPr/>
        </p:nvSpPr>
        <p:spPr>
          <a:xfrm>
            <a:off x="2253600" y="2318400"/>
            <a:ext cx="8443440" cy="8874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20" descr=""/>
          <p:cNvPicPr/>
          <p:nvPr/>
        </p:nvPicPr>
        <p:blipFill>
          <a:blip r:embed="rId1"/>
          <a:srcRect l="16295" t="16562" r="37907" b="7215"/>
          <a:stretch/>
        </p:blipFill>
        <p:spPr>
          <a:xfrm>
            <a:off x="7095960" y="1630440"/>
            <a:ext cx="4605480" cy="4312080"/>
          </a:xfrm>
          <a:prstGeom prst="rect">
            <a:avLst/>
          </a:prstGeom>
          <a:ln w="0">
            <a:noFill/>
          </a:ln>
        </p:spPr>
      </p:pic>
      <p:sp>
        <p:nvSpPr>
          <p:cNvPr id="167" name="Rectangle 4"/>
          <p:cNvSpPr/>
          <p:nvPr/>
        </p:nvSpPr>
        <p:spPr>
          <a:xfrm>
            <a:off x="784080" y="888480"/>
            <a:ext cx="5836680" cy="67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Gill Sans MT"/>
                <a:ea typeface="Tahoma"/>
              </a:rPr>
              <a:t>ADD PROGRAMS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68" name="Picture 6" descr=""/>
          <p:cNvPicPr/>
          <p:nvPr/>
        </p:nvPicPr>
        <p:blipFill>
          <a:blip r:embed="rId2"/>
          <a:srcRect l="782" t="13824" r="59183" b="34065"/>
          <a:stretch/>
        </p:blipFill>
        <p:spPr>
          <a:xfrm>
            <a:off x="1310760" y="1630440"/>
            <a:ext cx="5666760" cy="4149000"/>
          </a:xfrm>
          <a:prstGeom prst="rect">
            <a:avLst/>
          </a:prstGeom>
          <a:ln w="0">
            <a:noFill/>
          </a:ln>
        </p:spPr>
      </p:pic>
      <p:sp>
        <p:nvSpPr>
          <p:cNvPr id="169" name="Rectangle 12"/>
          <p:cNvSpPr/>
          <p:nvPr/>
        </p:nvSpPr>
        <p:spPr>
          <a:xfrm>
            <a:off x="2864520" y="4208400"/>
            <a:ext cx="980280" cy="3632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Rounded Rectangle 7"/>
          <p:cNvSpPr/>
          <p:nvPr/>
        </p:nvSpPr>
        <p:spPr>
          <a:xfrm>
            <a:off x="6977880" y="597960"/>
            <a:ext cx="5019120" cy="1076040"/>
          </a:xfrm>
          <a:prstGeom prst="roundRect">
            <a:avLst>
              <a:gd name="adj" fmla="val 16667"/>
            </a:avLst>
          </a:prstGeom>
          <a:solidFill>
            <a:srgbClr val="b71e42"/>
          </a:solidFill>
          <a:ln>
            <a:noFill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The second step is to add program into the admission register. we add those programs in which we offer admission.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Rounded Rectangle 7"/>
          <p:cNvSpPr/>
          <p:nvPr/>
        </p:nvSpPr>
        <p:spPr>
          <a:xfrm>
            <a:off x="354600" y="5350320"/>
            <a:ext cx="5019120" cy="1076040"/>
          </a:xfrm>
          <a:prstGeom prst="roundRect">
            <a:avLst>
              <a:gd name="adj" fmla="val 16667"/>
            </a:avLst>
          </a:prstGeom>
          <a:solidFill>
            <a:srgbClr val="b71e42"/>
          </a:solidFill>
          <a:ln>
            <a:noFill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Go to ‘programs’ tab click on ‘add a line’ a form will open which contain all program so select group by ‘Campus’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Straight Arrow Connector 17"/>
          <p:cNvSpPr/>
          <p:nvPr/>
        </p:nvSpPr>
        <p:spPr>
          <a:xfrm flipV="1">
            <a:off x="2864520" y="5056920"/>
            <a:ext cx="318960" cy="293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c00000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73" name="Rounded Rectangle 7"/>
          <p:cNvSpPr/>
          <p:nvPr/>
        </p:nvSpPr>
        <p:spPr>
          <a:xfrm>
            <a:off x="6750720" y="5942880"/>
            <a:ext cx="5537880" cy="969120"/>
          </a:xfrm>
          <a:prstGeom prst="roundRect">
            <a:avLst>
              <a:gd name="adj" fmla="val 16667"/>
            </a:avLst>
          </a:prstGeom>
          <a:solidFill>
            <a:srgbClr val="b71e42"/>
          </a:solidFill>
          <a:ln>
            <a:noFill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Select program in which admission offer.  will check the checkbox at  near the code field, and then click on ‘SELECT’ Button.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4" name="Straight Arrow Connector 22"/>
          <p:cNvSpPr/>
          <p:nvPr/>
        </p:nvSpPr>
        <p:spPr>
          <a:xfrm flipH="1" flipV="1">
            <a:off x="8884440" y="5257800"/>
            <a:ext cx="635040" cy="684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c00000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75" name="Straight Arrow Connector 26"/>
          <p:cNvSpPr/>
          <p:nvPr/>
        </p:nvSpPr>
        <p:spPr>
          <a:xfrm flipH="1" flipV="1">
            <a:off x="7664400" y="5702760"/>
            <a:ext cx="1854360" cy="239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c00000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76" name="Rectangle 31"/>
          <p:cNvSpPr/>
          <p:nvPr/>
        </p:nvSpPr>
        <p:spPr>
          <a:xfrm>
            <a:off x="7065000" y="5520960"/>
            <a:ext cx="599760" cy="3632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Picture 1" descr=""/>
          <p:cNvPicPr/>
          <p:nvPr/>
        </p:nvPicPr>
        <p:blipFill>
          <a:blip r:embed="rId1"/>
          <a:srcRect l="10075" t="28816" r="37413" b="24058"/>
          <a:stretch/>
        </p:blipFill>
        <p:spPr>
          <a:xfrm>
            <a:off x="1181880" y="1636560"/>
            <a:ext cx="9625680" cy="4858920"/>
          </a:xfrm>
          <a:prstGeom prst="rect">
            <a:avLst/>
          </a:prstGeom>
          <a:ln w="0">
            <a:noFill/>
          </a:ln>
        </p:spPr>
      </p:pic>
      <p:sp>
        <p:nvSpPr>
          <p:cNvPr id="178" name="Rounded Rectangle 7"/>
          <p:cNvSpPr/>
          <p:nvPr/>
        </p:nvSpPr>
        <p:spPr>
          <a:xfrm>
            <a:off x="1046520" y="1519200"/>
            <a:ext cx="9972720" cy="1816560"/>
          </a:xfrm>
          <a:prstGeom prst="roundRect">
            <a:avLst>
              <a:gd name="adj" fmla="val 16667"/>
            </a:avLst>
          </a:prstGeom>
          <a:solidFill>
            <a:srgbClr val="b71e42"/>
          </a:solidFill>
          <a:ln>
            <a:noFill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After selecting programs then go to ‘Education Required Details’. In this tab we tick the check box on education details required in admission from applicants.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In BS Admission Matric and Enter Details are required.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In M.Phil (Matric, inter, BS-16 Years Education) and also option for BA/BSC/ADE Education if some one have the two year degree. And so on for phd as well.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9" name="Rounded Rectangle 7"/>
          <p:cNvSpPr/>
          <p:nvPr/>
        </p:nvSpPr>
        <p:spPr>
          <a:xfrm>
            <a:off x="6498000" y="4066200"/>
            <a:ext cx="3945600" cy="924120"/>
          </a:xfrm>
          <a:prstGeom prst="roundRect">
            <a:avLst>
              <a:gd name="adj" fmla="val 16667"/>
            </a:avLst>
          </a:prstGeom>
          <a:solidFill>
            <a:srgbClr val="b71e42"/>
          </a:solidFill>
          <a:ln>
            <a:noFill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Check these option base on admission.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0" name="Straight Arrow Connector 19"/>
          <p:cNvSpPr/>
          <p:nvPr/>
        </p:nvSpPr>
        <p:spPr>
          <a:xfrm>
            <a:off x="6033240" y="3336120"/>
            <a:ext cx="765720" cy="403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c00000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81" name="Straight Arrow Connector 24"/>
          <p:cNvSpPr/>
          <p:nvPr/>
        </p:nvSpPr>
        <p:spPr>
          <a:xfrm flipH="1">
            <a:off x="3943440" y="4528440"/>
            <a:ext cx="2553840" cy="230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c00000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82" name="Rectangle 80"/>
          <p:cNvSpPr/>
          <p:nvPr/>
        </p:nvSpPr>
        <p:spPr>
          <a:xfrm>
            <a:off x="1299960" y="3690720"/>
            <a:ext cx="2643120" cy="213696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Rectangle 87"/>
          <p:cNvSpPr/>
          <p:nvPr/>
        </p:nvSpPr>
        <p:spPr>
          <a:xfrm>
            <a:off x="731520" y="812520"/>
            <a:ext cx="7247160" cy="67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Gill Sans MT"/>
                <a:ea typeface="Tahoma"/>
              </a:rPr>
              <a:t>EDUCATION REQUIRED DETAILS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ctangle 6"/>
          <p:cNvSpPr/>
          <p:nvPr/>
        </p:nvSpPr>
        <p:spPr>
          <a:xfrm>
            <a:off x="1244880" y="1729800"/>
            <a:ext cx="9375120" cy="283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We use three fields to set up the fee for applicants: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Per Program Fee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is the fee charged for each program the applicant selects.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Preferences Allowed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is the number of programs the applicant is required to choose. For example, if you set it to 3, the applicant must select 3 programs.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Bypass Preferences Allowed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If this option is checked, the applicant can select programs in combinations of 3, 6, or 9.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Rectangle 18"/>
          <p:cNvSpPr/>
          <p:nvPr/>
        </p:nvSpPr>
        <p:spPr>
          <a:xfrm>
            <a:off x="742680" y="834480"/>
            <a:ext cx="7247160" cy="67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Gill Sans MT"/>
                <a:ea typeface="Tahoma"/>
              </a:rPr>
              <a:t>FEE SETUP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 5"/>
          <p:cNvSpPr/>
          <p:nvPr/>
        </p:nvSpPr>
        <p:spPr>
          <a:xfrm>
            <a:off x="1131840" y="1720080"/>
            <a:ext cx="10435320" cy="420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IF "Bypass Preferences Allowed" is checked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applicant can select the number of programs in combination  you allowed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If you set the fee to RS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2500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and allow 3 preferences,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applicant will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allow to select 3, 6, or 9 preferences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. They can select more than 3. and the fee will be calculate base on that like for 3 = 2500, for 6 = 5000 for 9 = 7500. in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means the applicant doesn’t need to create a new application to choose more programs; they can select additional programs within the same application.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IF "</a:t>
            </a:r>
            <a:r>
              <a:rPr b="1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Bypass Preferences Allowed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" is NOT checked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applicant can only select the exact number of programs you allowed in </a:t>
            </a:r>
            <a:r>
              <a:rPr b="1" lang="en-US" sz="1600" spc="-1" strike="noStrike">
                <a:solidFill>
                  <a:srgbClr val="c00000"/>
                </a:solidFill>
                <a:latin typeface="Arial"/>
                <a:ea typeface="DejaVu Sans"/>
              </a:rPr>
              <a:t>Preferences Allowed</a:t>
            </a:r>
            <a:r>
              <a:rPr b="0" lang="en-US" sz="1600" spc="-1" strike="noStrike">
                <a:solidFill>
                  <a:srgbClr val="c00000"/>
                </a:solidFill>
                <a:latin typeface="Arial"/>
                <a:ea typeface="DejaVu Sans"/>
              </a:rPr>
              <a:t> </a:t>
            </a:r>
            <a:r>
              <a:rPr b="1" lang="en-US" sz="1600" spc="-1" strike="noStrike">
                <a:solidFill>
                  <a:srgbClr val="c00000"/>
                </a:solidFill>
                <a:latin typeface="Arial"/>
                <a:ea typeface="DejaVu Sans"/>
              </a:rPr>
              <a:t>field</a:t>
            </a:r>
            <a:r>
              <a:rPr b="0" lang="en-US" sz="1600" spc="-1" strike="noStrike">
                <a:solidFill>
                  <a:srgbClr val="c00000"/>
                </a:solidFill>
                <a:latin typeface="Arial"/>
                <a:ea typeface="DejaVu Sans"/>
              </a:rPr>
              <a:t>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fee is based on the number of programs allowed.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If you set the fee to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2500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and allow 3 preferences, the applicant pays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2500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for selecting 3 programs. They can’t select more than 3.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Rectangle 14"/>
          <p:cNvSpPr/>
          <p:nvPr/>
        </p:nvSpPr>
        <p:spPr>
          <a:xfrm>
            <a:off x="683280" y="900360"/>
            <a:ext cx="9282600" cy="96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Gill Sans MT"/>
                <a:ea typeface="Tahoma"/>
              </a:rPr>
              <a:t>HOW THE ‘</a:t>
            </a:r>
            <a:r>
              <a:rPr b="1" lang="en-US" sz="2400" spc="-1" strike="noStrike">
                <a:solidFill>
                  <a:srgbClr val="c00000"/>
                </a:solidFill>
                <a:latin typeface="Gill Sans MT"/>
                <a:ea typeface="Tahoma"/>
              </a:rPr>
              <a:t>Bypass Preferences Allowed</a:t>
            </a:r>
            <a:r>
              <a:rPr b="0" lang="en-US" sz="2400" spc="-1" strike="noStrike">
                <a:solidFill>
                  <a:srgbClr val="000000"/>
                </a:solidFill>
                <a:latin typeface="Gill Sans MT"/>
                <a:ea typeface="Tahoma"/>
              </a:rPr>
              <a:t>’ FIELD WORKS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84582c"/>
      </a:accent2>
      <a:accent3>
        <a:srgbClr val="002060"/>
      </a:accent3>
      <a:accent4>
        <a:srgbClr val="586ea6"/>
      </a:accent4>
      <a:accent5>
        <a:srgbClr val="586ea6"/>
      </a:accent5>
      <a:accent6>
        <a:srgbClr val="6892a0"/>
      </a:accent6>
      <a:hlink>
        <a:srgbClr val="b71e42"/>
      </a:hlink>
      <a:folHlink>
        <a:srgbClr val="586ea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84582c"/>
      </a:accent2>
      <a:accent3>
        <a:srgbClr val="002060"/>
      </a:accent3>
      <a:accent4>
        <a:srgbClr val="586ea6"/>
      </a:accent4>
      <a:accent5>
        <a:srgbClr val="586ea6"/>
      </a:accent5>
      <a:accent6>
        <a:srgbClr val="6892a0"/>
      </a:accent6>
      <a:hlink>
        <a:srgbClr val="b71e42"/>
      </a:hlink>
      <a:folHlink>
        <a:srgbClr val="586ea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84582c"/>
      </a:accent2>
      <a:accent3>
        <a:srgbClr val="002060"/>
      </a:accent3>
      <a:accent4>
        <a:srgbClr val="586ea6"/>
      </a:accent4>
      <a:accent5>
        <a:srgbClr val="586ea6"/>
      </a:accent5>
      <a:accent6>
        <a:srgbClr val="6892a0"/>
      </a:accent6>
      <a:hlink>
        <a:srgbClr val="b71e42"/>
      </a:hlink>
      <a:folHlink>
        <a:srgbClr val="586ea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84582c"/>
      </a:accent2>
      <a:accent3>
        <a:srgbClr val="002060"/>
      </a:accent3>
      <a:accent4>
        <a:srgbClr val="586ea6"/>
      </a:accent4>
      <a:accent5>
        <a:srgbClr val="586ea6"/>
      </a:accent5>
      <a:accent6>
        <a:srgbClr val="6892a0"/>
      </a:accent6>
      <a:hlink>
        <a:srgbClr val="b71e42"/>
      </a:hlink>
      <a:folHlink>
        <a:srgbClr val="586ea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My invention</Template>
  <TotalTime>1169</TotalTime>
  <Application>LibreOffice/7.3.7.2$Linux_X86_64 LibreOffice_project/30$Build-2</Application>
  <AppVersion>15.0000</AppVersion>
  <Words>862</Words>
  <Paragraphs>92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2025-01-01T13:32:15Z</dcterms:created>
  <dc:creator>Zeeshan khan</dc:creator>
  <dc:description/>
  <dc:language>en-US</dc:language>
  <cp:lastModifiedBy/>
  <dcterms:modified xsi:type="dcterms:W3CDTF">2025-01-14T10:12:34Z</dcterms:modified>
  <cp:revision>77</cp:revision>
  <dc:subject/>
  <dc:title>Employees module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Notes">
    <vt:i4>7</vt:i4>
  </property>
  <property fmtid="{D5CDD505-2E9C-101B-9397-08002B2CF9AE}" pid="4" name="PresentationFormat">
    <vt:lpwstr>Widescreen</vt:lpwstr>
  </property>
  <property fmtid="{D5CDD505-2E9C-101B-9397-08002B2CF9AE}" pid="5" name="Slides">
    <vt:i4>17</vt:i4>
  </property>
</Properties>
</file>